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f149ea26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e2f149ea2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2f149ea26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e2f149ea26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2f149ea26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e2f149ea26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5e923487f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5e923487f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5e923487f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45e923487f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2f149ea26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e2f149ea26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f149e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2f149e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2f149ea2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2f149ea2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98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и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і об’є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озділу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’єкти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рівняння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Лише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и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міст із підписом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ображення з підписо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і вертикальни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ий заголовок і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217498" y="169306"/>
            <a:ext cx="470900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 u="none" strike="noStrike" cap="non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International partnerships</a:t>
            </a:r>
            <a:endParaRPr sz="1100"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9137"/>
            <a:ext cx="9144000" cy="207955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6" y="3320723"/>
            <a:ext cx="4276800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 descr="Home - LEM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3492" y="3320723"/>
            <a:ext cx="3734874" cy="1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1370925" y="4333725"/>
            <a:ext cx="2833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900" b="1">
                <a:solidFill>
                  <a:srgbClr val="0070C0"/>
                </a:solidFill>
              </a:rPr>
              <a:t>PHYSICS FACULTY</a:t>
            </a:r>
            <a:r>
              <a:rPr lang="ru" sz="1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5541300" y="4645200"/>
            <a:ext cx="362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1193200" y="87525"/>
            <a:ext cx="7500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EXCHANGE OF SCIENTIFIC EXPERIENCE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9051" y="775790"/>
            <a:ext cx="4179094" cy="149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 descr="https://gen.phys.univ.kiev.ua/wp-content/uploads/2022/04/4-1-585x18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880" y="2949044"/>
            <a:ext cx="4430120" cy="14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>
            <a:off x="141880" y="2292793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PAVLO LISHCHUK: joint experimental research on thermal transport in semiconductor structures (2017-2019).</a:t>
            </a:r>
            <a:endParaRPr sz="1100"/>
          </a:p>
        </p:txBody>
      </p:sp>
      <p:sp>
        <p:nvSpPr>
          <p:cNvPr id="207" name="Google Shape;207;p33"/>
          <p:cNvSpPr/>
          <p:nvPr/>
        </p:nvSpPr>
        <p:spPr>
          <a:xfrm>
            <a:off x="141879" y="4470841"/>
            <a:ext cx="425090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KATERYNA DUBYK: experimental research on colloidal solutions of nanoparticles with varying content of carbon materials (2016, 2017).</a:t>
            </a:r>
            <a:endParaRPr sz="1100"/>
          </a:p>
        </p:txBody>
      </p:sp>
      <p:sp>
        <p:nvSpPr>
          <p:cNvPr id="208" name="Google Shape;208;p33"/>
          <p:cNvSpPr/>
          <p:nvPr/>
        </p:nvSpPr>
        <p:spPr>
          <a:xfrm>
            <a:off x="4821275" y="2301270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VIKTOR MANDROLKO during academic mobility within the Erasmus+ program (2021-2022)</a:t>
            </a:r>
            <a:endParaRPr sz="1400" b="1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4807235" y="4470841"/>
            <a:ext cx="425090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LESIA CHEPELA during academic mobility within the Erasmus+ program (2019, 2023).</a:t>
            </a:r>
            <a:endParaRPr sz="1100"/>
          </a:p>
        </p:txBody>
      </p:sp>
      <p:grpSp>
        <p:nvGrpSpPr>
          <p:cNvPr id="210" name="Google Shape;210;p33"/>
          <p:cNvGrpSpPr/>
          <p:nvPr/>
        </p:nvGrpSpPr>
        <p:grpSpPr>
          <a:xfrm>
            <a:off x="4843789" y="2949043"/>
            <a:ext cx="4228395" cy="1489361"/>
            <a:chOff x="6409647" y="3921333"/>
            <a:chExt cx="5637860" cy="1985815"/>
          </a:xfrm>
        </p:grpSpPr>
        <p:pic>
          <p:nvPicPr>
            <p:cNvPr id="211" name="Google Shape;211;p33" descr="https://gen.phys.univ.kiev.ua/wp-content/uploads/2022/04/1-1-585x209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05401" y="3927148"/>
              <a:ext cx="5542105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3"/>
            <p:cNvPicPr preferRelativeResize="0"/>
            <p:nvPr/>
          </p:nvPicPr>
          <p:blipFill rotWithShape="1">
            <a:blip r:embed="rId6">
              <a:alphaModFix/>
            </a:blip>
            <a:srcRect l="56996" b="51278"/>
            <a:stretch/>
          </p:blipFill>
          <p:spPr>
            <a:xfrm>
              <a:off x="6409647" y="3927148"/>
              <a:ext cx="2469067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3"/>
            <p:cNvPicPr preferRelativeResize="0"/>
            <p:nvPr/>
          </p:nvPicPr>
          <p:blipFill rotWithShape="1">
            <a:blip r:embed="rId6">
              <a:alphaModFix/>
            </a:blip>
            <a:srcRect l="954" t="-1" r="45444" b="2430"/>
            <a:stretch/>
          </p:blipFill>
          <p:spPr>
            <a:xfrm>
              <a:off x="10426701" y="3921333"/>
              <a:ext cx="1620806" cy="19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" name="Google Shape;214;p33"/>
          <p:cNvGrpSpPr/>
          <p:nvPr/>
        </p:nvGrpSpPr>
        <p:grpSpPr>
          <a:xfrm>
            <a:off x="142240" y="775790"/>
            <a:ext cx="4429760" cy="1485000"/>
            <a:chOff x="189653" y="1034387"/>
            <a:chExt cx="5653305" cy="1980000"/>
          </a:xfrm>
        </p:grpSpPr>
        <p:pic>
          <p:nvPicPr>
            <p:cNvPr id="215" name="Google Shape;215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r="73325"/>
            <a:stretch/>
          </p:blipFill>
          <p:spPr>
            <a:xfrm>
              <a:off x="189653" y="1034387"/>
              <a:ext cx="1575648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57958" y="1034387"/>
              <a:ext cx="1485000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l="57420"/>
            <a:stretch/>
          </p:blipFill>
          <p:spPr>
            <a:xfrm>
              <a:off x="1804090" y="1034387"/>
              <a:ext cx="2515079" cy="19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/>
          <p:nvPr/>
        </p:nvSpPr>
        <p:spPr>
          <a:xfrm>
            <a:off x="1693474" y="0"/>
            <a:ext cx="6721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SCIENTIFIC PUBLICATIONS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127058" y="295073"/>
            <a:ext cx="8889900" cy="53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Thermal transport properties of nanoporous silicon with significant specific surface area. 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Mykola Isaiev; Yuliia Mankovska; Vasyl Kuryliuk; David Lacroix</a:t>
            </a:r>
            <a:r>
              <a:rPr lang="ru" sz="1300" i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Appl. Phys. Lett. 2023, 122, 172201 </a:t>
            </a:r>
            <a:endParaRPr sz="12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3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Investigation of Thermal Transport Properties of Multilayer Porous Silicon Based Hybrid Nanostructures by Photoacoustic Technique</a:t>
            </a:r>
            <a:r>
              <a:rPr lang="ru" sz="1300" b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Pavlo Lishchuk; Lesia Chepela; Vasyl Kuryliuk; Elysaveta Polishchuk; Viktoria Shevchenko; Mykola Borovyi; David Lacroix; Mykola Isaiev</a:t>
            </a:r>
            <a:r>
              <a:rPr lang="ru" sz="1300" i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" sz="13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Proceedings of the 2022 IEEE 12th International Conference "Nanomaterials: Applications and Properties", NAP 2022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2022</a:t>
            </a:r>
            <a:endParaRPr sz="12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Fabrication and Photoacoustic Characterization of Multilayered Structures Based on Porous Silicon. 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Lesia Chepela; Pavlo Lishchuk; Viktoria Shevchenko; Vasyl Kuryliuk; Elysaveta Polishchuk; Andrey Kuzmich; Petro Teselko; Igor Matushko; Mykola Borovyi. </a:t>
            </a:r>
            <a:r>
              <a:rPr lang="ru" sz="13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 IEEE 41st International Conference on Electronics and Nanotechnology, ELNANO 2022 - Proceedings</a:t>
            </a:r>
            <a:r>
              <a:rPr lang="ru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2022, pp. 178–181</a:t>
            </a:r>
            <a:endParaRPr sz="12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Melting Threshold and Thermal Conductivity of CdTe Under Pulsed Laser Irradiation.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P. Veleschuk, V. A. Gnatyuk, T. Aoki, Z. K. Vlasenko, S. N. Levytskyi, A. V. Shefer, A. G. Kuzmich, K. V. Dubyk, V. V. Kuryliuk &amp; M. V. Isaiev.</a:t>
            </a:r>
            <a:r>
              <a:rPr lang="ru" sz="1300" i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Notes in Networks and Systems, 2020, 101, pp. 101–109</a:t>
            </a:r>
            <a:endParaRPr sz="12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Impact of thermal annealing on photoacoustic response and heat transport in porous silicon based nanostructured materials. 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Pavlo Lishchuk; Ali Belarouci; Roman Tkach; Kateryna Dubyk; Roman Ostapenko; Vasyl Kuryliuk; Guillaume Castanet; Svitlana Naumenko; Andrey Kuzmich; Fabrice Lemoine; Vladimir Lysenko; David Lacroix; Mykola Isaiev. 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AIP Conference Proceedings, 2019, 2170, 020008</a:t>
            </a:r>
            <a:endParaRPr sz="1200"/>
          </a:p>
          <a:p>
            <a:pPr marL="215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Thermal conductivity of strained silicon: Molecular dynamics insight and kinetic theory approach. </a:t>
            </a:r>
            <a:r>
              <a:rPr lang="ru" sz="1300" i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Vasyl Kuryliuk; Oleksii Nepochatyi; Patrice Chantrenne; David Lacroix; Mykola Isaiev</a:t>
            </a:r>
            <a:r>
              <a:rPr lang="ru" sz="1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Journal of Applied Physics, 2019, 126(5), 055109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i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 i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575" y="171950"/>
            <a:ext cx="3506724" cy="17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8F276114-AC0F-537E-8187-BF964DAD9A9B}"/>
              </a:ext>
            </a:extLst>
          </p:cNvPr>
          <p:cNvSpPr/>
          <p:nvPr/>
        </p:nvSpPr>
        <p:spPr>
          <a:xfrm>
            <a:off x="1695791" y="319183"/>
            <a:ext cx="277134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i="1" dirty="0">
                <a:solidFill>
                  <a:srgbClr val="002060"/>
                </a:solidFill>
                <a:latin typeface="Calibri"/>
                <a:cs typeface="Calibri"/>
              </a:rPr>
              <a:t>500 students</a:t>
            </a:r>
          </a:p>
          <a:p>
            <a:pPr indent="-540000" algn="ctr">
              <a:spcBef>
                <a:spcPts val="600"/>
              </a:spcBef>
            </a:pPr>
            <a:r>
              <a:rPr lang="en-US" sz="2400" b="1" i="1" dirty="0">
                <a:solidFill>
                  <a:srgbClr val="002060"/>
                </a:solidFill>
                <a:latin typeface="Calibri"/>
                <a:cs typeface="Calibri"/>
              </a:rPr>
              <a:t>80 </a:t>
            </a:r>
            <a:r>
              <a:rPr lang="en" sz="2400" b="1" i="1" dirty="0">
                <a:solidFill>
                  <a:srgbClr val="002060"/>
                </a:solidFill>
                <a:latin typeface="Calibri"/>
                <a:cs typeface="Calibri"/>
              </a:rPr>
              <a:t>lecturers</a:t>
            </a:r>
          </a:p>
          <a:p>
            <a:pPr algn="r">
              <a:spcBef>
                <a:spcPts val="600"/>
              </a:spcBef>
            </a:pPr>
            <a:r>
              <a:rPr lang="en" sz="2400" b="1" i="1" dirty="0">
                <a:solidFill>
                  <a:srgbClr val="002060"/>
                </a:solidFill>
                <a:latin typeface="Calibri"/>
                <a:cs typeface="Calibri"/>
              </a:rPr>
              <a:t>140 researchers</a:t>
            </a:r>
            <a:endParaRPr lang="uk-UA" sz="2400" b="1" i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998E19-A441-B2CD-79DE-5EAABD149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70" y="863295"/>
            <a:ext cx="1056971" cy="117555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C4BD2D-B63B-6972-A87B-36D2E8CC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355" y="741739"/>
            <a:ext cx="1178278" cy="14186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2DA895-A494-9E3C-FDEF-38DC0F9D9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79439" y="79795"/>
            <a:ext cx="1109542" cy="10228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1FFA76-BFB2-8C5D-35B9-033E06E7E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39" y="2038053"/>
            <a:ext cx="1712832" cy="1450813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FDE6372-0EF6-48E3-07C2-3930B387B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6997" y="2038053"/>
            <a:ext cx="1712832" cy="1463248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99BF26-5F25-2424-6599-C715F5951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527" y="3594872"/>
            <a:ext cx="1745022" cy="1463248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9F70699-F757-3A6A-98BB-39C894CD3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555" y="2038053"/>
            <a:ext cx="1745022" cy="1484272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444892-9E7F-B80F-C575-CB4A9EDEA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4304" y="2038053"/>
            <a:ext cx="1745906" cy="1484272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23EC858-072B-9D81-05A9-82AC7D2F7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2209" y="3594872"/>
            <a:ext cx="1725098" cy="1484272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16D177-4771-5F3D-45D3-46F607A17F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8967" y="3594872"/>
            <a:ext cx="1745022" cy="1490019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E932F61-31E9-AC8B-B322-ABB97BD6DB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5649" y="3594872"/>
            <a:ext cx="1745022" cy="1505705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3313503" y="0"/>
            <a:ext cx="2517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EDUCATION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0" y="484800"/>
            <a:ext cx="9144000" cy="4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Master’s program “Physics of Nanosystems”</a:t>
            </a:r>
            <a:endParaRPr sz="2100" b="1" i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Selected courses:</a:t>
            </a:r>
            <a:endParaRPr sz="2100" b="1" i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Nanoelectronics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Physical properties of nanosystems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Theory and modelling of nanostructures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Physics of semiconductor heterostructures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Theory of nanocomposites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Physics of carbon nanocomposites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Modern problems in physics of nanosystems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Opportunities for students:</a:t>
            </a:r>
            <a:endParaRPr sz="2100" b="1" i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Various types of educational internships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Laboratory work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Participation in research projects</a:t>
            </a:r>
            <a:endParaRPr sz="19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19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Academic mobility</a:t>
            </a:r>
            <a:endParaRPr sz="26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9535" y="3240580"/>
            <a:ext cx="2840275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41" y="3240580"/>
            <a:ext cx="2783909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13829"/>
          <a:stretch/>
        </p:blipFill>
        <p:spPr>
          <a:xfrm>
            <a:off x="6571896" y="3240580"/>
            <a:ext cx="2348563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1896" y="1264623"/>
            <a:ext cx="2340000" cy="1755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8"/>
          <p:cNvSpPr txBox="1"/>
          <p:nvPr/>
        </p:nvSpPr>
        <p:spPr>
          <a:xfrm>
            <a:off x="223550" y="1522625"/>
            <a:ext cx="65256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Electro-chemical etching of multilayer porous silicon</a:t>
            </a:r>
            <a:endParaRPr sz="10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Gravimetry, Optical and scanning electron microscopy</a:t>
            </a:r>
            <a:endParaRPr sz="1000"/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Spectroscopic optical techniques</a:t>
            </a:r>
            <a:endParaRPr sz="19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81643" y="516896"/>
            <a:ext cx="8833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1. Synthesis of silicon multilayer porous structures and investigation of their structure, optical, and thermal properties</a:t>
            </a:r>
            <a:endParaRPr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l="16209" r="8650"/>
          <a:stretch/>
        </p:blipFill>
        <p:spPr>
          <a:xfrm>
            <a:off x="3228623" y="2931694"/>
            <a:ext cx="2840400" cy="189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3" name="Google Shape;16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6" y="2931694"/>
            <a:ext cx="2868300" cy="189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4" name="Google Shape;16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0393" y="2931694"/>
            <a:ext cx="2714700" cy="189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5" name="Google Shape;165;p29"/>
          <p:cNvSpPr txBox="1"/>
          <p:nvPr/>
        </p:nvSpPr>
        <p:spPr>
          <a:xfrm>
            <a:off x="81643" y="516896"/>
            <a:ext cx="8833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1. Synthesis of silicon multilayer porous structures and investigation of their structure, optical, and thermal properties</a:t>
            </a:r>
            <a:endParaRPr sz="1100"/>
          </a:p>
        </p:txBody>
      </p:sp>
      <p:sp>
        <p:nvSpPr>
          <p:cNvPr id="166" name="Google Shape;166;p29"/>
          <p:cNvSpPr txBox="1"/>
          <p:nvPr/>
        </p:nvSpPr>
        <p:spPr>
          <a:xfrm>
            <a:off x="0" y="1372872"/>
            <a:ext cx="93417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techniques :</a:t>
            </a:r>
            <a:endParaRPr sz="10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 with laser irradiation in steady-state, transient, and modulation modes</a:t>
            </a:r>
            <a:endParaRPr sz="19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 gas-microphone, piezoelectric signal detection, and direct temperature measurements</a:t>
            </a:r>
            <a:endParaRPr sz="19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0" y="1296675"/>
            <a:ext cx="91440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outcomes achievable through Photoacoustic and Photothermal techniques :</a:t>
            </a:r>
            <a:endParaRPr sz="1100"/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amplitude-frequency and phase-frequency responses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 and temperature dependent response of informative signal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imaging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000" b="1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thermal diffusivity and thermal conductivity parameters </a:t>
            </a:r>
            <a:endParaRPr sz="2000" b="1" i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81643" y="516896"/>
            <a:ext cx="8833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1. Synthesis of silicon multilayer porous structures and investigation of their structure, optical, and thermal properties</a:t>
            </a:r>
            <a:endParaRPr sz="1100"/>
          </a:p>
        </p:txBody>
      </p:sp>
      <p:sp>
        <p:nvSpPr>
          <p:cNvPr id="174" name="Google Shape;174;p30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662" y="3209650"/>
            <a:ext cx="2319175" cy="17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l="11297" t="25185" r="17740" b="6000"/>
          <a:stretch/>
        </p:blipFill>
        <p:spPr>
          <a:xfrm>
            <a:off x="7594950" y="3209650"/>
            <a:ext cx="1383074" cy="179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97" y="3209650"/>
            <a:ext cx="2406029" cy="179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895" y="3209650"/>
            <a:ext cx="2255980" cy="17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0" y="593707"/>
            <a:ext cx="9144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2. Modeling of phonon transport properties of nanostructures for thermal management and thermoelectric applications</a:t>
            </a:r>
            <a:endParaRPr sz="1100"/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1309500"/>
            <a:ext cx="4865100" cy="22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Molecular dynamics simulation of thermal conductivity of semiconductor nanostructures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Anharmonic lattice dynamics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Analytical modeling of phonon transport in nanostructures</a:t>
            </a:r>
            <a:endParaRPr sz="18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Finite element modeling of thermal phenomena in materials</a:t>
            </a:r>
            <a:endParaRPr sz="18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625" y="1372965"/>
            <a:ext cx="4029799" cy="201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826" y="3567588"/>
            <a:ext cx="2122596" cy="150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426" y="3567575"/>
            <a:ext cx="2253257" cy="1509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1292263" y="3564231"/>
            <a:ext cx="3253002" cy="1515998"/>
            <a:chOff x="0" y="3558761"/>
            <a:chExt cx="3073800" cy="1423338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558761"/>
              <a:ext cx="1536900" cy="142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7">
              <a:alphaModFix/>
            </a:blip>
            <a:srcRect l="-1477" r="-1139"/>
            <a:stretch/>
          </p:blipFill>
          <p:spPr>
            <a:xfrm>
              <a:off x="1536900" y="3565348"/>
              <a:ext cx="1536900" cy="14101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31"/>
          <p:cNvPicPr preferRelativeResize="0"/>
          <p:nvPr/>
        </p:nvPicPr>
        <p:blipFill rotWithShape="1">
          <a:blip r:embed="rId8">
            <a:alphaModFix/>
          </a:blip>
          <a:srcRect t="7749"/>
          <a:stretch/>
        </p:blipFill>
        <p:spPr>
          <a:xfrm>
            <a:off x="45775" y="3560888"/>
            <a:ext cx="1143340" cy="15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593707"/>
            <a:ext cx="88677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3. Experimental investigations of semiconductor structures for thermoelectrics and solar cells</a:t>
            </a:r>
            <a:endParaRPr sz="1100" dirty="0"/>
          </a:p>
        </p:txBody>
      </p:sp>
      <p:sp>
        <p:nvSpPr>
          <p:cNvPr id="198" name="Google Shape;198;p32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134677" y="1210270"/>
            <a:ext cx="5932969" cy="229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Current-voltage measurement </a:t>
            </a:r>
            <a:r>
              <a:rPr lang="ru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solar cells (20 mV – 200 V, 10 </a:t>
            </a:r>
            <a:r>
              <a:rPr lang="en-US" sz="18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– 1 A, 150 – 350 K)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Capacitance-voltage measurements of semiconductor barrier structures (20 Hz – 1MHz, 1fF – 10 F, 5mV – 10 V)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Determination of semiconductor structures’ parameters under ultrasound action (100 kHz – 30 MHz, transverse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and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longitudinal waves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)</a:t>
            </a:r>
            <a:endParaRPr sz="18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F508D-8783-3F94-018E-7F864A80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26" y="3058766"/>
            <a:ext cx="2514569" cy="1986229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D0F2C-620B-6A98-3393-090A3458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862" y="3276002"/>
            <a:ext cx="2352775" cy="176899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C2EF0-CF56-688A-F337-780DC7834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7340" y="1309507"/>
            <a:ext cx="2300360" cy="156364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A2DC2E-6BFC-3907-0BB8-4F678BC5D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949" y="3649851"/>
            <a:ext cx="1737724" cy="133798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593707"/>
            <a:ext cx="88677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machine learning for estimation of defect contamination in solar </a:t>
            </a:r>
            <a:r>
              <a:rPr lang="ru" sz="21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cells</a:t>
            </a:r>
            <a:endParaRPr sz="1100" dirty="0"/>
          </a:p>
        </p:txBody>
      </p:sp>
      <p:sp>
        <p:nvSpPr>
          <p:cNvPr id="198" name="Google Shape;198;p32"/>
          <p:cNvSpPr/>
          <p:nvPr/>
        </p:nvSpPr>
        <p:spPr>
          <a:xfrm>
            <a:off x="1584150" y="175"/>
            <a:ext cx="5975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i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JOINT  SCIENTIFIC  RESEARCH</a:t>
            </a:r>
            <a:endParaRPr sz="2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355" y="949931"/>
            <a:ext cx="5023588" cy="198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Simulation of photovoltaic structures for labeled dataset preparation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Exploring, teaching, and tunning machine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learning </a:t>
            </a: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endParaRPr sz="900" dirty="0"/>
          </a:p>
          <a:p>
            <a:pPr marL="360000" marR="0" lvl="0" indent="-204301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1800" b="1" i="1" dirty="0">
                <a:solidFill>
                  <a:srgbClr val="C00000"/>
                </a:solidFill>
                <a:latin typeface="Calibri"/>
                <a:cs typeface="Calibri"/>
              </a:rPr>
              <a:t>Testing of developed models on actual silicon solar cells</a:t>
            </a:r>
            <a:endParaRPr sz="18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848F0-12F6-50E8-4E8F-EB112288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" y="2936572"/>
            <a:ext cx="5310306" cy="202620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460431-2B9F-2740-C24D-7040582F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45" y="3078860"/>
            <a:ext cx="2445407" cy="167626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52400" h="120650"/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0EC3D-BD8B-BD76-B423-F199ACBA2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565" y="1058977"/>
            <a:ext cx="3215898" cy="16762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0650" h="101600"/>
          </a:sp3d>
        </p:spPr>
      </p:pic>
    </p:spTree>
    <p:extLst>
      <p:ext uri="{BB962C8B-B14F-4D97-AF65-F5344CB8AC3E}">
        <p14:creationId xmlns:p14="http://schemas.microsoft.com/office/powerpoint/2010/main" val="35102992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Офі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786</Words>
  <Application>Microsoft Office PowerPoint</Application>
  <PresentationFormat>Экран (16:9)</PresentationFormat>
  <Paragraphs>70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Arial Rounded</vt:lpstr>
      <vt:lpstr>Calibri</vt:lpstr>
      <vt:lpstr>Simple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oleg</cp:lastModifiedBy>
  <cp:revision>10</cp:revision>
  <dcterms:modified xsi:type="dcterms:W3CDTF">2023-05-18T13:12:31Z</dcterms:modified>
</cp:coreProperties>
</file>